
<file path=[Content_Types].xml><?xml version="1.0" encoding="utf-8"?>
<Types xmlns="http://schemas.openxmlformats.org/package/2006/content-types">
  <Default Extension="png" ContentType="image/png"/>
  <Default Extension="emf" ContentType="image/x-emf"/>
  <Default Extension="mov" ContentType="video/quicktime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8"/>
  </p:notesMasterIdLst>
  <p:sldIdLst>
    <p:sldId id="256" r:id="rId2"/>
    <p:sldId id="294" r:id="rId3"/>
    <p:sldId id="320" r:id="rId4"/>
    <p:sldId id="321" r:id="rId5"/>
    <p:sldId id="322" r:id="rId6"/>
    <p:sldId id="269" r:id="rId7"/>
    <p:sldId id="319" r:id="rId8"/>
    <p:sldId id="295" r:id="rId9"/>
    <p:sldId id="297" r:id="rId10"/>
    <p:sldId id="296" r:id="rId11"/>
    <p:sldId id="298" r:id="rId12"/>
    <p:sldId id="299" r:id="rId13"/>
    <p:sldId id="300" r:id="rId14"/>
    <p:sldId id="301" r:id="rId15"/>
    <p:sldId id="303" r:id="rId16"/>
    <p:sldId id="302" r:id="rId17"/>
    <p:sldId id="304" r:id="rId18"/>
    <p:sldId id="305" r:id="rId19"/>
    <p:sldId id="306" r:id="rId20"/>
    <p:sldId id="258" r:id="rId21"/>
    <p:sldId id="317" r:id="rId22"/>
    <p:sldId id="318" r:id="rId23"/>
    <p:sldId id="259" r:id="rId24"/>
    <p:sldId id="312" r:id="rId25"/>
    <p:sldId id="282" r:id="rId26"/>
    <p:sldId id="283" r:id="rId27"/>
    <p:sldId id="271" r:id="rId28"/>
    <p:sldId id="260" r:id="rId29"/>
    <p:sldId id="284" r:id="rId30"/>
    <p:sldId id="314" r:id="rId31"/>
    <p:sldId id="315" r:id="rId32"/>
    <p:sldId id="272" r:id="rId33"/>
    <p:sldId id="273" r:id="rId34"/>
    <p:sldId id="274" r:id="rId35"/>
    <p:sldId id="275" r:id="rId36"/>
    <p:sldId id="276" r:id="rId37"/>
    <p:sldId id="277" r:id="rId38"/>
    <p:sldId id="278" r:id="rId39"/>
    <p:sldId id="279" r:id="rId40"/>
    <p:sldId id="280" r:id="rId41"/>
    <p:sldId id="281" r:id="rId42"/>
    <p:sldId id="316" r:id="rId43"/>
    <p:sldId id="287" r:id="rId44"/>
    <p:sldId id="286" r:id="rId45"/>
    <p:sldId id="261" r:id="rId46"/>
    <p:sldId id="262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33" d="100"/>
          <a:sy n="33" d="100"/>
        </p:scale>
        <p:origin x="1524" y="9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3FF6D-2C84-9640-8B9E-0167F31F0600}" type="datetimeFigureOut">
              <a:rPr lang="en-US" smtClean="0"/>
              <a:t>6/5/2016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052096-6B3C-C545-8A58-0552D1176E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552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Serious,</a:t>
            </a:r>
            <a:r>
              <a:rPr lang="en-US" baseline="0" dirty="0" smtClean="0"/>
              <a:t> correct, professional.</a:t>
            </a:r>
            <a:endParaRPr lang="en-US" dirty="0" smtClean="0"/>
          </a:p>
          <a:p>
            <a:r>
              <a:rPr lang="en-US" dirty="0" smtClean="0"/>
              <a:t>7</a:t>
            </a:r>
            <a:r>
              <a:rPr lang="en-US" baseline="30000" dirty="0" smtClean="0"/>
              <a:t>th</a:t>
            </a:r>
            <a:r>
              <a:rPr lang="en-US" dirty="0" smtClean="0"/>
              <a:t> grade history project.</a:t>
            </a:r>
          </a:p>
          <a:p>
            <a:r>
              <a:rPr lang="en-US" dirty="0" smtClean="0"/>
              <a:t>I just spent months working on this piece of research, and you want me to use POWERPOINT?!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52096-6B3C-C545-8A58-0552D1176E2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055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04DA2-1DA8-DE42-8D33-CE00E155DA17}" type="datetimeFigureOut">
              <a:rPr lang="en-US" smtClean="0"/>
              <a:t>6/5/2016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5C3C-1078-2847-BF1B-A4B29F23B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10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04DA2-1DA8-DE42-8D33-CE00E155DA17}" type="datetimeFigureOut">
              <a:rPr lang="en-US" smtClean="0"/>
              <a:t>6/5/2016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5C3C-1078-2847-BF1B-A4B29F23B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36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04DA2-1DA8-DE42-8D33-CE00E155DA17}" type="datetimeFigureOut">
              <a:rPr lang="en-US" smtClean="0"/>
              <a:t>6/5/2016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5C3C-1078-2847-BF1B-A4B29F23B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899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04DA2-1DA8-DE42-8D33-CE00E155DA17}" type="datetimeFigureOut">
              <a:rPr lang="en-US" smtClean="0"/>
              <a:t>6/5/2016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5C3C-1078-2847-BF1B-A4B29F23B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389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04DA2-1DA8-DE42-8D33-CE00E155DA17}" type="datetimeFigureOut">
              <a:rPr lang="en-US" smtClean="0"/>
              <a:t>6/5/2016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5C3C-1078-2847-BF1B-A4B29F23B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102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04DA2-1DA8-DE42-8D33-CE00E155DA17}" type="datetimeFigureOut">
              <a:rPr lang="en-US" smtClean="0"/>
              <a:t>6/5/2016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5C3C-1078-2847-BF1B-A4B29F23B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666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04DA2-1DA8-DE42-8D33-CE00E155DA17}" type="datetimeFigureOut">
              <a:rPr lang="en-US" smtClean="0"/>
              <a:t>6/5/2016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5C3C-1078-2847-BF1B-A4B29F23B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443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04DA2-1DA8-DE42-8D33-CE00E155DA17}" type="datetimeFigureOut">
              <a:rPr lang="en-US" smtClean="0"/>
              <a:t>6/5/2016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5C3C-1078-2847-BF1B-A4B29F23B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385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04DA2-1DA8-DE42-8D33-CE00E155DA17}" type="datetimeFigureOut">
              <a:rPr lang="en-US" smtClean="0"/>
              <a:t>6/5/2016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5C3C-1078-2847-BF1B-A4B29F23B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118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04DA2-1DA8-DE42-8D33-CE00E155DA17}" type="datetimeFigureOut">
              <a:rPr lang="en-US" smtClean="0"/>
              <a:t>6/5/2016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5C3C-1078-2847-BF1B-A4B29F23B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455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04DA2-1DA8-DE42-8D33-CE00E155DA17}" type="datetimeFigureOut">
              <a:rPr lang="en-US" smtClean="0"/>
              <a:t>6/5/2016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5C3C-1078-2847-BF1B-A4B29F23B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135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04DA2-1DA8-DE42-8D33-CE00E155DA17}" type="datetimeFigureOut">
              <a:rPr lang="en-US" smtClean="0"/>
              <a:t>6/5/2016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65C3C-1078-2847-BF1B-A4B29F23B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908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gi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3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Beamer and </a:t>
            </a:r>
            <a:r>
              <a:rPr lang="en-US" sz="6000" dirty="0" err="1" smtClean="0"/>
              <a:t>Inkscape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Justin Lanier and Shane Scott</a:t>
            </a:r>
          </a:p>
          <a:p>
            <a:r>
              <a:rPr lang="en-US" dirty="0" smtClean="0"/>
              <a:t>Topology Students Workshop</a:t>
            </a:r>
          </a:p>
          <a:p>
            <a:r>
              <a:rPr lang="en-US" dirty="0" smtClean="0"/>
              <a:t>Georgia Tech</a:t>
            </a:r>
          </a:p>
          <a:p>
            <a:r>
              <a:rPr lang="en-US" dirty="0" smtClean="0"/>
              <a:t>June 6,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80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6-04 at 5.11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41" y="120946"/>
            <a:ext cx="5110662" cy="3784554"/>
          </a:xfrm>
          <a:prstGeom prst="rect">
            <a:avLst/>
          </a:prstGeom>
        </p:spPr>
      </p:pic>
      <p:pic>
        <p:nvPicPr>
          <p:cNvPr id="3" name="Picture 2" descr="Screen Shot 2016-06-04 at 9.21.2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41" y="4036563"/>
            <a:ext cx="5308003" cy="26853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69082" y="1529069"/>
            <a:ext cx="221440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/>
              <a:t>Beamer</a:t>
            </a:r>
            <a:endParaRPr lang="en-US" sz="5000" dirty="0"/>
          </a:p>
        </p:txBody>
      </p:sp>
      <p:sp>
        <p:nvSpPr>
          <p:cNvPr id="5" name="TextBox 4"/>
          <p:cNvSpPr txBox="1"/>
          <p:nvPr/>
        </p:nvSpPr>
        <p:spPr>
          <a:xfrm>
            <a:off x="6048119" y="4962121"/>
            <a:ext cx="245955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err="1" smtClean="0"/>
              <a:t>Inkscape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92601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6-04 at 5.11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257" y="1086146"/>
            <a:ext cx="4415746" cy="32699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68054" y="5129151"/>
            <a:ext cx="221440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/>
              <a:t>Beamer</a:t>
            </a:r>
            <a:endParaRPr lang="en-US" sz="5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0" y="783365"/>
            <a:ext cx="3937002" cy="3661635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3992622" y="2832100"/>
            <a:ext cx="527763" cy="127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394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6-06-04 at 9.21.2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41" y="4036563"/>
            <a:ext cx="5308003" cy="26853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48119" y="4962121"/>
            <a:ext cx="245955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err="1" smtClean="0"/>
              <a:t>Inkscape</a:t>
            </a:r>
            <a:endParaRPr lang="en-US" sz="5000" dirty="0"/>
          </a:p>
        </p:txBody>
      </p:sp>
      <p:pic>
        <p:nvPicPr>
          <p:cNvPr id="1026" name="Picture 2" descr="http://fc09.deviantart.net/fs47/f/2009/177/7/3/Mario_Pixeles_by_Link_Leo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204" y="844630"/>
            <a:ext cx="1946275" cy="259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vintage-digital.com/hefner/misc/svg-vect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75" y="1039363"/>
            <a:ext cx="25908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63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6-06-04 at 9.21.2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41" y="4036563"/>
            <a:ext cx="5308003" cy="26853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48119" y="4962121"/>
            <a:ext cx="245955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err="1" smtClean="0"/>
              <a:t>Inkscape</a:t>
            </a:r>
            <a:endParaRPr lang="en-US" sz="5000" dirty="0"/>
          </a:p>
        </p:txBody>
      </p:sp>
      <p:pic>
        <p:nvPicPr>
          <p:cNvPr id="1026" name="Picture 2" descr="http://fc09.deviantart.net/fs47/f/2009/177/7/3/Mario_Pixeles_by_Link_Leo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2858" y="-201740"/>
            <a:ext cx="5965633" cy="795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vintage-digital.com/hefner/misc/svg-vect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100" y="509032"/>
            <a:ext cx="6797675" cy="679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561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Discuss excellent slide decks</a:t>
            </a:r>
          </a:p>
          <a:p>
            <a:r>
              <a:rPr lang="en-US" dirty="0" smtClean="0"/>
              <a:t>Tour </a:t>
            </a:r>
            <a:r>
              <a:rPr lang="en-US" dirty="0" err="1" smtClean="0"/>
              <a:t>Inkscape</a:t>
            </a:r>
            <a:endParaRPr lang="en-US" dirty="0" smtClean="0"/>
          </a:p>
          <a:p>
            <a:r>
              <a:rPr lang="en-US" dirty="0" smtClean="0"/>
              <a:t>Try it out!</a:t>
            </a:r>
          </a:p>
          <a:p>
            <a:r>
              <a:rPr lang="en-US" dirty="0" smtClean="0"/>
              <a:t>Discuss further </a:t>
            </a:r>
            <a:r>
              <a:rPr lang="en-US" dirty="0" err="1" smtClean="0"/>
              <a:t>Inkscape</a:t>
            </a:r>
            <a:r>
              <a:rPr lang="en-US" dirty="0" smtClean="0"/>
              <a:t> </a:t>
            </a:r>
            <a:r>
              <a:rPr lang="en-US" dirty="0" smtClean="0"/>
              <a:t>techniques</a:t>
            </a:r>
          </a:p>
          <a:p>
            <a:endParaRPr lang="en-US" sz="1000" dirty="0"/>
          </a:p>
          <a:p>
            <a:endParaRPr lang="en-US" sz="1000" dirty="0" smtClean="0"/>
          </a:p>
          <a:p>
            <a:endParaRPr lang="en-US" sz="1000" dirty="0" smtClean="0"/>
          </a:p>
          <a:p>
            <a:r>
              <a:rPr lang="en-US" dirty="0" smtClean="0"/>
              <a:t>Stick around to work / use the lab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901700" y="4241800"/>
            <a:ext cx="60325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308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Discuss excellent slide decks</a:t>
            </a:r>
          </a:p>
          <a:p>
            <a:r>
              <a:rPr lang="en-US" dirty="0" smtClean="0"/>
              <a:t>Tour </a:t>
            </a:r>
            <a:r>
              <a:rPr lang="en-US" dirty="0" err="1" smtClean="0"/>
              <a:t>Inkscape</a:t>
            </a:r>
            <a:endParaRPr lang="en-US" dirty="0" smtClean="0"/>
          </a:p>
          <a:p>
            <a:r>
              <a:rPr lang="en-US" dirty="0" smtClean="0"/>
              <a:t>Try it out!</a:t>
            </a:r>
          </a:p>
          <a:p>
            <a:r>
              <a:rPr lang="en-US" dirty="0" smtClean="0"/>
              <a:t>Discuss further </a:t>
            </a:r>
            <a:r>
              <a:rPr lang="en-US" dirty="0" err="1" smtClean="0"/>
              <a:t>Inkscape</a:t>
            </a:r>
            <a:r>
              <a:rPr lang="en-US" dirty="0" smtClean="0"/>
              <a:t> </a:t>
            </a:r>
            <a:r>
              <a:rPr lang="en-US" dirty="0" smtClean="0"/>
              <a:t>techniques</a:t>
            </a:r>
          </a:p>
          <a:p>
            <a:endParaRPr lang="en-US" sz="1000" dirty="0"/>
          </a:p>
          <a:p>
            <a:endParaRPr lang="en-US" sz="1000" dirty="0" smtClean="0"/>
          </a:p>
          <a:p>
            <a:endParaRPr lang="en-US" sz="1000" dirty="0" smtClean="0"/>
          </a:p>
          <a:p>
            <a:r>
              <a:rPr lang="en-US" dirty="0" smtClean="0"/>
              <a:t>Stick around to work / use the lab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901700" y="4241800"/>
            <a:ext cx="60325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457200" y="535384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2"/>
                </a:solidFill>
              </a:rPr>
              <a:t>Reflect.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10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59825" y="3090145"/>
            <a:ext cx="725527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smtClean="0"/>
              <a:t>What can make a slide talk terrible?</a:t>
            </a:r>
          </a:p>
        </p:txBody>
      </p:sp>
    </p:spTree>
    <p:extLst>
      <p:ext uri="{BB962C8B-B14F-4D97-AF65-F5344CB8AC3E}">
        <p14:creationId xmlns:p14="http://schemas.microsoft.com/office/powerpoint/2010/main" val="203345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d slides (dragged)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0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d slides (dragged)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99"/>
            <a:ext cx="9144000" cy="685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4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6-04 at 2.18.2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9" y="0"/>
            <a:ext cx="91229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5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"/>
    </mc:Choice>
    <mc:Fallback xmlns="">
      <p:transition xmlns:p14="http://schemas.microsoft.com/office/powerpoint/2010/main" spd="slow" advClick="0" advTm="1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6-04 at 4.54.1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25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5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"/>
    </mc:Choice>
    <mc:Fallback xmlns="">
      <p:transition xmlns:p14="http://schemas.microsoft.com/office/powerpoint/2010/main" spd="slow" advClick="0" advTm="1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6-04 at 4.54.2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27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4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"/>
    </mc:Choice>
    <mc:Fallback xmlns="">
      <p:transition xmlns:p14="http://schemas.microsoft.com/office/powerpoint/2010/main" spd="slow" advClick="0" advTm="1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d slides final (dragged)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61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"/>
    </mc:Choice>
    <mc:Fallback xmlns="">
      <p:transition xmlns:p14="http://schemas.microsoft.com/office/powerpoint/2010/main" spd="slow" advClick="0" advTm="1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6-04 at 5.11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75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"/>
    </mc:Choice>
    <mc:Fallback xmlns="">
      <p:transition xmlns:p14="http://schemas.microsoft.com/office/powerpoint/2010/main" spd="slow" advClick="0" advTm="1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6-04 at 9.59.2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4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"/>
    </mc:Choice>
    <mc:Fallback xmlns="">
      <p:transition xmlns:p14="http://schemas.microsoft.com/office/powerpoint/2010/main" spd="slow" advClick="0" advTm="1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d slides final (dragged)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7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d slides final (dragged)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97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d slides final (dragged)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22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9414" y="1753328"/>
            <a:ext cx="56461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 smtClean="0"/>
              <a:t>Beamer encourages</a:t>
            </a:r>
          </a:p>
          <a:p>
            <a:pPr algn="ctr"/>
            <a:r>
              <a:rPr lang="en-US" sz="4200" dirty="0"/>
              <a:t>t</a:t>
            </a:r>
            <a:r>
              <a:rPr lang="en-US" sz="4200" dirty="0" smtClean="0"/>
              <a:t>errible habits.</a:t>
            </a:r>
          </a:p>
        </p:txBody>
      </p:sp>
    </p:spTree>
    <p:extLst>
      <p:ext uri="{BB962C8B-B14F-4D97-AF65-F5344CB8AC3E}">
        <p14:creationId xmlns:p14="http://schemas.microsoft.com/office/powerpoint/2010/main" val="169019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9414" y="1753328"/>
            <a:ext cx="56461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 smtClean="0"/>
              <a:t>Beamer encourages</a:t>
            </a:r>
          </a:p>
          <a:p>
            <a:pPr algn="ctr"/>
            <a:r>
              <a:rPr lang="en-US" sz="4200" dirty="0"/>
              <a:t>t</a:t>
            </a:r>
            <a:r>
              <a:rPr lang="en-US" sz="4200" dirty="0" smtClean="0"/>
              <a:t>errible habits.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76309" y="4060825"/>
            <a:ext cx="7772400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Beamer and Inkscape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79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9414" y="1753328"/>
            <a:ext cx="56461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 smtClean="0"/>
              <a:t>Beamer encourages</a:t>
            </a:r>
          </a:p>
          <a:p>
            <a:pPr algn="ctr"/>
            <a:r>
              <a:rPr lang="en-US" sz="4200" dirty="0"/>
              <a:t>t</a:t>
            </a:r>
            <a:r>
              <a:rPr lang="en-US" sz="4200" dirty="0" smtClean="0"/>
              <a:t>errible habits.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76309" y="4060825"/>
            <a:ext cx="7772400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>
                <a:solidFill>
                  <a:srgbClr val="FF0000"/>
                </a:solidFill>
              </a:rPr>
              <a:t>Beamer</a:t>
            </a:r>
            <a:r>
              <a:rPr lang="en-US" smtClean="0"/>
              <a:t> and Inkscape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98003" y="4060825"/>
            <a:ext cx="252629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#Never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36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908230"/>
              </p:ext>
            </p:extLst>
          </p:nvPr>
        </p:nvGraphicFramePr>
        <p:xfrm>
          <a:off x="400340" y="1523167"/>
          <a:ext cx="8338142" cy="304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69071"/>
                <a:gridCol w="416907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008000"/>
                          </a:solidFill>
                        </a:rPr>
                        <a:t>Pros</a:t>
                      </a:r>
                      <a:endParaRPr lang="en-US" sz="3200" dirty="0">
                        <a:solidFill>
                          <a:srgbClr val="008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Cons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600" dirty="0" smtClean="0"/>
                    </a:p>
                    <a:p>
                      <a:r>
                        <a:rPr lang="en-US" sz="2600" dirty="0" smtClean="0">
                          <a:solidFill>
                            <a:srgbClr val="008000"/>
                          </a:solidFill>
                        </a:rPr>
                        <a:t>Easy mathematical notation</a:t>
                      </a:r>
                    </a:p>
                    <a:p>
                      <a:endParaRPr lang="en-US" sz="2600" dirty="0" smtClean="0">
                        <a:solidFill>
                          <a:srgbClr val="008000"/>
                        </a:solidFill>
                      </a:endParaRPr>
                    </a:p>
                    <a:p>
                      <a:r>
                        <a:rPr lang="en-US" sz="2600" dirty="0" smtClean="0">
                          <a:solidFill>
                            <a:srgbClr val="008000"/>
                          </a:solidFill>
                        </a:rPr>
                        <a:t>Highly structured</a:t>
                      </a:r>
                    </a:p>
                    <a:p>
                      <a:endParaRPr lang="en-US" sz="2600" dirty="0" smtClean="0">
                        <a:solidFill>
                          <a:srgbClr val="008000"/>
                        </a:solidFill>
                      </a:endParaRPr>
                    </a:p>
                    <a:p>
                      <a:r>
                        <a:rPr lang="en-US" sz="2600" dirty="0" smtClean="0">
                          <a:solidFill>
                            <a:srgbClr val="008000"/>
                          </a:solidFill>
                        </a:rPr>
                        <a:t>“Coin of the realm”</a:t>
                      </a:r>
                      <a:endParaRPr lang="en-US" sz="2600" dirty="0">
                        <a:solidFill>
                          <a:srgbClr val="008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2600" dirty="0" smtClean="0"/>
                    </a:p>
                    <a:p>
                      <a:r>
                        <a:rPr lang="en-US" sz="2600" dirty="0" smtClean="0">
                          <a:solidFill>
                            <a:srgbClr val="FF0000"/>
                          </a:solidFill>
                        </a:rPr>
                        <a:t>Encourages terrible habits</a:t>
                      </a:r>
                      <a:endParaRPr lang="en-US" sz="2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16876" y="299424"/>
            <a:ext cx="1849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Beamer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2363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1136889"/>
              </p:ext>
            </p:extLst>
          </p:nvPr>
        </p:nvGraphicFramePr>
        <p:xfrm>
          <a:off x="400340" y="1523167"/>
          <a:ext cx="8338142" cy="304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69071"/>
                <a:gridCol w="416907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008000"/>
                          </a:solidFill>
                        </a:rPr>
                        <a:t>Pros</a:t>
                      </a:r>
                      <a:endParaRPr lang="en-US" sz="3200" dirty="0">
                        <a:solidFill>
                          <a:srgbClr val="008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Cons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600" dirty="0" smtClean="0"/>
                    </a:p>
                    <a:p>
                      <a:r>
                        <a:rPr lang="en-US" sz="2600" dirty="0" smtClean="0">
                          <a:solidFill>
                            <a:srgbClr val="008000"/>
                          </a:solidFill>
                        </a:rPr>
                        <a:t>Easy mathematical notation</a:t>
                      </a:r>
                    </a:p>
                    <a:p>
                      <a:endParaRPr lang="en-US" sz="2600" dirty="0" smtClean="0">
                        <a:solidFill>
                          <a:srgbClr val="008000"/>
                        </a:solidFill>
                      </a:endParaRPr>
                    </a:p>
                    <a:p>
                      <a:r>
                        <a:rPr lang="en-US" sz="2600" dirty="0" smtClean="0">
                          <a:solidFill>
                            <a:srgbClr val="008000"/>
                          </a:solidFill>
                        </a:rPr>
                        <a:t>Highly structured</a:t>
                      </a:r>
                    </a:p>
                    <a:p>
                      <a:endParaRPr lang="en-US" sz="2600" dirty="0" smtClean="0">
                        <a:solidFill>
                          <a:srgbClr val="008000"/>
                        </a:solidFill>
                      </a:endParaRPr>
                    </a:p>
                    <a:p>
                      <a:r>
                        <a:rPr lang="en-US" sz="2600" dirty="0" smtClean="0">
                          <a:solidFill>
                            <a:srgbClr val="008000"/>
                          </a:solidFill>
                        </a:rPr>
                        <a:t>“Coin of the realm”</a:t>
                      </a:r>
                      <a:endParaRPr lang="en-US" sz="2600" dirty="0">
                        <a:solidFill>
                          <a:srgbClr val="008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2600" dirty="0" smtClean="0"/>
                    </a:p>
                    <a:p>
                      <a:r>
                        <a:rPr lang="en-US" sz="2600" dirty="0" smtClean="0">
                          <a:solidFill>
                            <a:srgbClr val="FF0000"/>
                          </a:solidFill>
                        </a:rPr>
                        <a:t>Encourages terrible habits</a:t>
                      </a:r>
                      <a:endParaRPr lang="en-US" sz="2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16876" y="299424"/>
            <a:ext cx="1849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Beamer</a:t>
            </a:r>
            <a:endParaRPr lang="en-US" sz="40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084535" y="1860582"/>
            <a:ext cx="773073" cy="0"/>
          </a:xfrm>
          <a:prstGeom prst="line">
            <a:avLst/>
          </a:prstGeom>
          <a:ln w="508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435707" y="1061502"/>
            <a:ext cx="1145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Cons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23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ckey_mouse_2_1389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971" y="1159681"/>
            <a:ext cx="4417837" cy="4417837"/>
          </a:xfrm>
          <a:prstGeom prst="rect">
            <a:avLst/>
          </a:prstGeom>
        </p:spPr>
      </p:pic>
      <p:pic>
        <p:nvPicPr>
          <p:cNvPr id="3" name="Picture 2" descr="rembrandt_self_portrait_with_two_circl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00" y="773121"/>
            <a:ext cx="3977971" cy="48043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7651" y="5729194"/>
            <a:ext cx="32832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LaTeX</a:t>
            </a:r>
            <a:r>
              <a:rPr lang="en-US" sz="3200" dirty="0" smtClean="0"/>
              <a:t> and Beamer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688153" y="5729194"/>
            <a:ext cx="213291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Powerpoint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1766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5318" y="2073955"/>
            <a:ext cx="566818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/>
              <a:t>Don’t read us your paper.</a:t>
            </a:r>
          </a:p>
          <a:p>
            <a:pPr algn="ctr"/>
            <a:endParaRPr lang="en-US" sz="4000" dirty="0"/>
          </a:p>
          <a:p>
            <a:pPr algn="ctr"/>
            <a:r>
              <a:rPr lang="en-US" sz="4000" dirty="0" smtClean="0"/>
              <a:t>Convince us we’d want to.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2903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3853" y="299424"/>
            <a:ext cx="6626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Powerpoint</a:t>
            </a:r>
            <a:r>
              <a:rPr lang="en-US" sz="4000" dirty="0" smtClean="0"/>
              <a:t>/Keynote/</a:t>
            </a:r>
            <a:r>
              <a:rPr lang="en-US" sz="4000" dirty="0" err="1" smtClean="0"/>
              <a:t>Sozi</a:t>
            </a:r>
            <a:r>
              <a:rPr lang="en-US" sz="4000" dirty="0" smtClean="0"/>
              <a:t>/etc.</a:t>
            </a:r>
            <a:endParaRPr lang="en-US" sz="40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262943"/>
              </p:ext>
            </p:extLst>
          </p:nvPr>
        </p:nvGraphicFramePr>
        <p:xfrm>
          <a:off x="400340" y="1523167"/>
          <a:ext cx="8338142" cy="3840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69071"/>
                <a:gridCol w="416907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008000"/>
                          </a:solidFill>
                        </a:rPr>
                        <a:t>Pros</a:t>
                      </a:r>
                      <a:endParaRPr lang="en-US" sz="3200" dirty="0">
                        <a:solidFill>
                          <a:srgbClr val="008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Cons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600" dirty="0" smtClean="0"/>
                    </a:p>
                    <a:p>
                      <a:r>
                        <a:rPr lang="en-US" sz="2600" dirty="0" smtClean="0">
                          <a:solidFill>
                            <a:srgbClr val="008000"/>
                          </a:solidFill>
                        </a:rPr>
                        <a:t>Start from scratch</a:t>
                      </a:r>
                    </a:p>
                    <a:p>
                      <a:endParaRPr lang="en-US" sz="2600" dirty="0" smtClean="0">
                        <a:solidFill>
                          <a:srgbClr val="008000"/>
                        </a:solidFill>
                      </a:endParaRPr>
                    </a:p>
                    <a:p>
                      <a:r>
                        <a:rPr lang="en-US" sz="2600" dirty="0" smtClean="0">
                          <a:solidFill>
                            <a:srgbClr val="008000"/>
                          </a:solidFill>
                        </a:rPr>
                        <a:t>Very flexible</a:t>
                      </a:r>
                    </a:p>
                    <a:p>
                      <a:endParaRPr lang="en-US" sz="2600" dirty="0" smtClean="0">
                        <a:solidFill>
                          <a:srgbClr val="008000"/>
                        </a:solidFill>
                      </a:endParaRPr>
                    </a:p>
                    <a:p>
                      <a:r>
                        <a:rPr lang="en-US" sz="2600" dirty="0" smtClean="0">
                          <a:solidFill>
                            <a:srgbClr val="008000"/>
                          </a:solidFill>
                        </a:rPr>
                        <a:t>Focused on visuals</a:t>
                      </a:r>
                    </a:p>
                    <a:p>
                      <a:endParaRPr lang="en-US" sz="2600" dirty="0" smtClean="0">
                        <a:solidFill>
                          <a:srgbClr val="008000"/>
                        </a:solidFill>
                      </a:endParaRPr>
                    </a:p>
                    <a:p>
                      <a:r>
                        <a:rPr lang="en-US" sz="2600" dirty="0" smtClean="0">
                          <a:solidFill>
                            <a:srgbClr val="008000"/>
                          </a:solidFill>
                        </a:rPr>
                        <a:t>Animation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2600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dirty="0" smtClean="0">
                          <a:solidFill>
                            <a:srgbClr val="FF0000"/>
                          </a:solidFill>
                        </a:rPr>
                        <a:t>Mathematical notation?</a:t>
                      </a:r>
                    </a:p>
                    <a:p>
                      <a:endParaRPr lang="en-US" sz="2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235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6-04 at 3.01.4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499"/>
            <a:ext cx="9144000" cy="464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45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6-04 at 3.01.4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499"/>
            <a:ext cx="9144000" cy="4646017"/>
          </a:xfrm>
          <a:prstGeom prst="rect">
            <a:avLst/>
          </a:prstGeom>
        </p:spPr>
      </p:pic>
      <p:pic>
        <p:nvPicPr>
          <p:cNvPr id="3" name="Picture 2" descr="latex_025f23c9fe58a7bc7419d125297dd05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90" y="5167554"/>
            <a:ext cx="8075848" cy="73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23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6-04 at 8.41.5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04" y="110260"/>
            <a:ext cx="4851400" cy="6553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88869" y="2558988"/>
            <a:ext cx="22105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err="1" smtClean="0"/>
              <a:t>LaTeXit</a:t>
            </a:r>
            <a:endParaRPr lang="en-US" sz="5000" dirty="0" smtClean="0"/>
          </a:p>
          <a:p>
            <a:pPr algn="ctr"/>
            <a:r>
              <a:rPr lang="en-US" sz="5000" dirty="0"/>
              <a:t>f</a:t>
            </a:r>
            <a:r>
              <a:rPr lang="en-US" sz="5000" dirty="0" smtClean="0"/>
              <a:t>or Mac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41894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3853" y="299424"/>
            <a:ext cx="6626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Powerpoint</a:t>
            </a:r>
            <a:r>
              <a:rPr lang="en-US" sz="4000" dirty="0" smtClean="0"/>
              <a:t>/Keynote/</a:t>
            </a:r>
            <a:r>
              <a:rPr lang="en-US" sz="4000" dirty="0" err="1" smtClean="0"/>
              <a:t>Sozi</a:t>
            </a:r>
            <a:r>
              <a:rPr lang="en-US" sz="4000" dirty="0" smtClean="0"/>
              <a:t>/etc.</a:t>
            </a:r>
            <a:endParaRPr lang="en-US" sz="40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389165"/>
              </p:ext>
            </p:extLst>
          </p:nvPr>
        </p:nvGraphicFramePr>
        <p:xfrm>
          <a:off x="400340" y="1523167"/>
          <a:ext cx="8338142" cy="3840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69071"/>
                <a:gridCol w="416907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008000"/>
                          </a:solidFill>
                        </a:rPr>
                        <a:t>Pros</a:t>
                      </a:r>
                      <a:endParaRPr lang="en-US" sz="3200" dirty="0">
                        <a:solidFill>
                          <a:srgbClr val="008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Cons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600" dirty="0" smtClean="0"/>
                    </a:p>
                    <a:p>
                      <a:r>
                        <a:rPr lang="en-US" sz="2600" dirty="0" smtClean="0">
                          <a:solidFill>
                            <a:srgbClr val="008000"/>
                          </a:solidFill>
                        </a:rPr>
                        <a:t>Start from scratch</a:t>
                      </a:r>
                    </a:p>
                    <a:p>
                      <a:endParaRPr lang="en-US" sz="2600" dirty="0" smtClean="0">
                        <a:solidFill>
                          <a:srgbClr val="008000"/>
                        </a:solidFill>
                      </a:endParaRPr>
                    </a:p>
                    <a:p>
                      <a:r>
                        <a:rPr lang="en-US" sz="2600" dirty="0" smtClean="0">
                          <a:solidFill>
                            <a:srgbClr val="008000"/>
                          </a:solidFill>
                        </a:rPr>
                        <a:t>Very flexible</a:t>
                      </a:r>
                    </a:p>
                    <a:p>
                      <a:endParaRPr lang="en-US" sz="2600" dirty="0" smtClean="0">
                        <a:solidFill>
                          <a:srgbClr val="008000"/>
                        </a:solidFill>
                      </a:endParaRPr>
                    </a:p>
                    <a:p>
                      <a:r>
                        <a:rPr lang="en-US" sz="2600" dirty="0" smtClean="0">
                          <a:solidFill>
                            <a:srgbClr val="008000"/>
                          </a:solidFill>
                        </a:rPr>
                        <a:t>Focused on visuals</a:t>
                      </a:r>
                    </a:p>
                    <a:p>
                      <a:endParaRPr lang="en-US" sz="2600" dirty="0" smtClean="0">
                        <a:solidFill>
                          <a:srgbClr val="008000"/>
                        </a:solidFill>
                      </a:endParaRPr>
                    </a:p>
                    <a:p>
                      <a:r>
                        <a:rPr lang="en-US" sz="2600" dirty="0" smtClean="0">
                          <a:solidFill>
                            <a:srgbClr val="008000"/>
                          </a:solidFill>
                        </a:rPr>
                        <a:t>Animation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2600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dirty="0" smtClean="0">
                          <a:solidFill>
                            <a:srgbClr val="FF0000"/>
                          </a:solidFill>
                        </a:rPr>
                        <a:t>Mathematical notation?</a:t>
                      </a:r>
                    </a:p>
                    <a:p>
                      <a:endParaRPr lang="en-US" sz="2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4693655" y="2791822"/>
            <a:ext cx="3216535" cy="0"/>
          </a:xfrm>
          <a:prstGeom prst="line">
            <a:avLst/>
          </a:prstGeom>
          <a:ln w="508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434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2"/>
                </a:solidFill>
              </a:rPr>
              <a:t>Agol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smtClean="0">
                <a:solidFill>
                  <a:schemeClr val="tx2"/>
                </a:solidFill>
              </a:rPr>
              <a:t>Cycles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tx2"/>
                </a:solidFill>
              </a:rPr>
              <a:t>Theorem (</a:t>
            </a:r>
            <a:r>
              <a:rPr lang="en-US" dirty="0" err="1" smtClean="0">
                <a:solidFill>
                  <a:schemeClr val="tx2"/>
                </a:solidFill>
              </a:rPr>
              <a:t>Agol</a:t>
            </a:r>
            <a:r>
              <a:rPr lang="en-US" dirty="0" smtClean="0">
                <a:solidFill>
                  <a:schemeClr val="tx2"/>
                </a:solidFill>
              </a:rPr>
              <a:t>).</a:t>
            </a:r>
            <a:r>
              <a:rPr lang="en-US" dirty="0" smtClean="0"/>
              <a:t>  Say </a:t>
            </a:r>
            <a:r>
              <a:rPr lang="en-US" i="1" dirty="0" smtClean="0"/>
              <a:t>f</a:t>
            </a:r>
            <a:r>
              <a:rPr lang="en-US" dirty="0" smtClean="0"/>
              <a:t> is pseudo-</a:t>
            </a:r>
            <a:r>
              <a:rPr lang="en-US" dirty="0" err="1" smtClean="0"/>
              <a:t>Anosov</a:t>
            </a:r>
            <a:r>
              <a:rPr lang="en-US" dirty="0" smtClean="0"/>
              <a:t> and </a:t>
            </a:r>
            <a:r>
              <a:rPr lang="en-US" i="1" dirty="0" err="1" smtClean="0"/>
              <a:t>τ</a:t>
            </a:r>
            <a:r>
              <a:rPr lang="en-US" i="1" dirty="0" smtClean="0"/>
              <a:t> </a:t>
            </a:r>
            <a:r>
              <a:rPr lang="en-US" dirty="0" smtClean="0"/>
              <a:t>carries the attracting foliation for </a:t>
            </a:r>
            <a:r>
              <a:rPr lang="en-US" i="1" dirty="0" smtClean="0"/>
              <a:t>f</a:t>
            </a:r>
            <a:r>
              <a:rPr lang="en-US" dirty="0" smtClean="0"/>
              <a:t>.  Consider the maximal splitting sequence: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There are </a:t>
            </a:r>
            <a:r>
              <a:rPr lang="en-US" i="1" dirty="0" err="1"/>
              <a:t>k</a:t>
            </a:r>
            <a:r>
              <a:rPr lang="en-US" i="1" dirty="0" err="1" smtClean="0"/>
              <a:t>,n</a:t>
            </a:r>
            <a:r>
              <a:rPr lang="en-US" dirty="0" smtClean="0"/>
              <a:t> so that </a:t>
            </a:r>
            <a:r>
              <a:rPr lang="en-US" i="1" dirty="0" smtClean="0"/>
              <a:t>f(</a:t>
            </a:r>
            <a:r>
              <a:rPr lang="en-US" i="1" dirty="0" err="1" smtClean="0"/>
              <a:t>τ</a:t>
            </a:r>
            <a:r>
              <a:rPr lang="en-US" i="1" baseline="-25000" dirty="0" err="1" smtClean="0"/>
              <a:t>k</a:t>
            </a:r>
            <a:r>
              <a:rPr lang="en-US" i="1" dirty="0" smtClean="0"/>
              <a:t>) = </a:t>
            </a:r>
            <a:r>
              <a:rPr lang="en-US" i="1" dirty="0" err="1" smtClean="0"/>
              <a:t>λτ</a:t>
            </a:r>
            <a:r>
              <a:rPr lang="en-US" i="1" baseline="-25000" dirty="0" err="1" smtClean="0"/>
              <a:t>k+n</a:t>
            </a:r>
            <a:r>
              <a:rPr lang="en-US" i="1" dirty="0" smtClean="0"/>
              <a:t>. </a:t>
            </a:r>
            <a:r>
              <a:rPr lang="en-US" dirty="0" smtClean="0"/>
              <a:t>The cycle:</a:t>
            </a:r>
            <a:endParaRPr lang="en-US" i="1" dirty="0" smtClean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 smtClean="0"/>
              <a:t>considered up to homeomorphism and       scaling is a </a:t>
            </a:r>
            <a:r>
              <a:rPr lang="en-US" dirty="0" smtClean="0">
                <a:solidFill>
                  <a:schemeClr val="accent2"/>
                </a:solidFill>
              </a:rPr>
              <a:t>complete </a:t>
            </a:r>
            <a:r>
              <a:rPr lang="en-US" dirty="0" err="1" smtClean="0">
                <a:solidFill>
                  <a:schemeClr val="accent2"/>
                </a:solidFill>
              </a:rPr>
              <a:t>conjugacy</a:t>
            </a:r>
            <a:r>
              <a:rPr lang="en-US" dirty="0" smtClean="0">
                <a:solidFill>
                  <a:schemeClr val="accent2"/>
                </a:solidFill>
              </a:rPr>
              <a:t> invariant</a:t>
            </a:r>
            <a:r>
              <a:rPr lang="en-US" i="1" dirty="0" smtClean="0"/>
              <a:t>.</a:t>
            </a:r>
            <a:endParaRPr lang="en-US" dirty="0" smtClean="0"/>
          </a:p>
        </p:txBody>
      </p:sp>
      <p:pic>
        <p:nvPicPr>
          <p:cNvPr id="4" name="Picture 3" descr="CodeCogsEqn-16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500" y="3289999"/>
            <a:ext cx="5169408" cy="35966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7625" y="4984750"/>
            <a:ext cx="1270000" cy="1651000"/>
          </a:xfrm>
          <a:prstGeom prst="rect">
            <a:avLst/>
          </a:prstGeom>
        </p:spPr>
      </p:pic>
      <p:pic>
        <p:nvPicPr>
          <p:cNvPr id="19" name="Picture 18" descr="CodeCogsEqn-28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335" y="4467987"/>
            <a:ext cx="6320790" cy="4373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0439" y="220892"/>
            <a:ext cx="1807256" cy="46166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</a:rPr>
              <a:t>Dan </a:t>
            </a:r>
            <a:r>
              <a:rPr lang="en-US" sz="2400" dirty="0" err="1" smtClean="0">
                <a:solidFill>
                  <a:schemeClr val="bg1">
                    <a:lumMod val="65000"/>
                  </a:schemeClr>
                </a:solidFill>
              </a:rPr>
              <a:t>Margalit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88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1F497D"/>
                </a:solidFill>
              </a:rPr>
              <a:t>Agol</a:t>
            </a:r>
            <a:r>
              <a:rPr lang="en-US" dirty="0" smtClean="0">
                <a:solidFill>
                  <a:srgbClr val="1F497D"/>
                </a:solidFill>
              </a:rPr>
              <a:t> Cycles</a:t>
            </a:r>
            <a:endParaRPr lang="en-US" dirty="0">
              <a:solidFill>
                <a:srgbClr val="1F497D"/>
              </a:solidFill>
            </a:endParaRPr>
          </a:p>
        </p:txBody>
      </p:sp>
      <p:pic>
        <p:nvPicPr>
          <p:cNvPr id="4" name="Content Placeholder 3" descr="agolA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110439" y="220892"/>
            <a:ext cx="1807256" cy="46166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</a:rPr>
              <a:t>Dan </a:t>
            </a:r>
            <a:r>
              <a:rPr lang="en-US" sz="2400" dirty="0" err="1" smtClean="0">
                <a:solidFill>
                  <a:schemeClr val="bg1">
                    <a:lumMod val="65000"/>
                  </a:schemeClr>
                </a:solidFill>
              </a:rPr>
              <a:t>Margalit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62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1F497D"/>
                </a:solidFill>
              </a:rPr>
              <a:t>Agol</a:t>
            </a:r>
            <a:r>
              <a:rPr lang="en-US" dirty="0" smtClean="0">
                <a:solidFill>
                  <a:srgbClr val="1F497D"/>
                </a:solidFill>
              </a:rPr>
              <a:t> Cycles</a:t>
            </a:r>
            <a:endParaRPr lang="en-US" dirty="0">
              <a:solidFill>
                <a:srgbClr val="1F497D"/>
              </a:solidFill>
            </a:endParaRPr>
          </a:p>
        </p:txBody>
      </p:sp>
      <p:pic>
        <p:nvPicPr>
          <p:cNvPr id="5" name="Content Placeholder 4" descr="agolB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6" name="TextBox 5"/>
          <p:cNvSpPr txBox="1"/>
          <p:nvPr/>
        </p:nvSpPr>
        <p:spPr>
          <a:xfrm>
            <a:off x="4999789" y="3263612"/>
            <a:ext cx="146259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err="1" smtClean="0"/>
              <a:t>φ</a:t>
            </a:r>
            <a:r>
              <a:rPr lang="en-US" sz="3200" i="1" dirty="0" smtClean="0"/>
              <a:t> ≈ 1.6</a:t>
            </a:r>
            <a:endParaRPr lang="en-US" sz="32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3823371" y="2850912"/>
            <a:ext cx="39265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69899" y="3950756"/>
            <a:ext cx="96546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/>
              <a:t>φ+1</a:t>
            </a:r>
            <a:endParaRPr lang="en-US" sz="32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1823474" y="4891895"/>
            <a:ext cx="253758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/>
              <a:t>(φ+1)/2 ≈ 1.3</a:t>
            </a:r>
            <a:endParaRPr lang="en-US" sz="32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110439" y="220892"/>
            <a:ext cx="1807256" cy="46166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</a:rPr>
              <a:t>Dan </a:t>
            </a:r>
            <a:r>
              <a:rPr lang="en-US" sz="2400" dirty="0" err="1" smtClean="0">
                <a:solidFill>
                  <a:schemeClr val="bg1">
                    <a:lumMod val="65000"/>
                  </a:schemeClr>
                </a:solidFill>
              </a:rPr>
              <a:t>Margalit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29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1F497D"/>
                </a:solidFill>
              </a:rPr>
              <a:t>Agol</a:t>
            </a:r>
            <a:r>
              <a:rPr lang="en-US" dirty="0" smtClean="0">
                <a:solidFill>
                  <a:srgbClr val="1F497D"/>
                </a:solidFill>
              </a:rPr>
              <a:t> Cycles</a:t>
            </a:r>
            <a:endParaRPr lang="en-US" dirty="0">
              <a:solidFill>
                <a:srgbClr val="1F497D"/>
              </a:solidFill>
            </a:endParaRPr>
          </a:p>
        </p:txBody>
      </p:sp>
      <p:pic>
        <p:nvPicPr>
          <p:cNvPr id="4" name="Content Placeholder 3" descr="agolC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6" name="TextBox 5"/>
          <p:cNvSpPr txBox="1"/>
          <p:nvPr/>
        </p:nvSpPr>
        <p:spPr>
          <a:xfrm>
            <a:off x="4999789" y="3263612"/>
            <a:ext cx="55309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err="1" smtClean="0"/>
              <a:t>φ</a:t>
            </a:r>
            <a:endParaRPr lang="en-US" sz="32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3823371" y="2850912"/>
            <a:ext cx="39265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3475" y="4958735"/>
            <a:ext cx="149189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/>
              <a:t>(φ+1)/2</a:t>
            </a:r>
            <a:endParaRPr lang="en-US" sz="32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4959685" y="2377479"/>
            <a:ext cx="149189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/>
              <a:t>(φ-1)/2</a:t>
            </a:r>
            <a:endParaRPr lang="en-US" sz="3200" i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3997160" y="3007895"/>
            <a:ext cx="1002629" cy="10561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4705684" y="4064001"/>
            <a:ext cx="254001" cy="5079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10439" y="220892"/>
            <a:ext cx="1807256" cy="46166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</a:rPr>
              <a:t>Dan </a:t>
            </a:r>
            <a:r>
              <a:rPr lang="en-US" sz="2400" dirty="0" err="1" smtClean="0">
                <a:solidFill>
                  <a:schemeClr val="bg1">
                    <a:lumMod val="65000"/>
                  </a:schemeClr>
                </a:solidFill>
              </a:rPr>
              <a:t>Margalit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820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1F497D"/>
                </a:solidFill>
              </a:rPr>
              <a:t>Agol</a:t>
            </a:r>
            <a:r>
              <a:rPr lang="en-US" dirty="0" smtClean="0">
                <a:solidFill>
                  <a:srgbClr val="1F497D"/>
                </a:solidFill>
              </a:rPr>
              <a:t> Cycles</a:t>
            </a:r>
            <a:endParaRPr lang="en-US" dirty="0">
              <a:solidFill>
                <a:srgbClr val="1F497D"/>
              </a:solidFill>
            </a:endParaRPr>
          </a:p>
        </p:txBody>
      </p:sp>
      <p:pic>
        <p:nvPicPr>
          <p:cNvPr id="5" name="Content Placeholder 4" descr="agolD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cxnSp>
        <p:nvCxnSpPr>
          <p:cNvPr id="6" name="Straight Arrow Connector 5"/>
          <p:cNvCxnSpPr/>
          <p:nvPr/>
        </p:nvCxnSpPr>
        <p:spPr>
          <a:xfrm flipV="1">
            <a:off x="2660316" y="5093370"/>
            <a:ext cx="254001" cy="5079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0439" y="220892"/>
            <a:ext cx="1807256" cy="46166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</a:rPr>
              <a:t>Dan </a:t>
            </a:r>
            <a:r>
              <a:rPr lang="en-US" sz="2400" dirty="0" err="1" smtClean="0">
                <a:solidFill>
                  <a:schemeClr val="bg1">
                    <a:lumMod val="65000"/>
                  </a:schemeClr>
                </a:solidFill>
              </a:rPr>
              <a:t>Margalit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42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xmlns:p14="http://schemas.microsoft.com/office/powerpoint/2010/main" spd="slow" advTm="100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1F497D"/>
                </a:solidFill>
              </a:rPr>
              <a:t>Agol</a:t>
            </a:r>
            <a:r>
              <a:rPr lang="en-US" dirty="0" smtClean="0">
                <a:solidFill>
                  <a:srgbClr val="1F497D"/>
                </a:solidFill>
              </a:rPr>
              <a:t> Cycles</a:t>
            </a:r>
            <a:endParaRPr lang="en-US" dirty="0">
              <a:solidFill>
                <a:srgbClr val="1F497D"/>
              </a:solidFill>
            </a:endParaRPr>
          </a:p>
        </p:txBody>
      </p:sp>
      <p:pic>
        <p:nvPicPr>
          <p:cNvPr id="4" name="Content Placeholder 3" descr="agolE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cxnSp>
        <p:nvCxnSpPr>
          <p:cNvPr id="6" name="Straight Arrow Connector 5"/>
          <p:cNvCxnSpPr/>
          <p:nvPr/>
        </p:nvCxnSpPr>
        <p:spPr>
          <a:xfrm>
            <a:off x="2967789" y="3128211"/>
            <a:ext cx="441158" cy="4010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10439" y="220892"/>
            <a:ext cx="1807256" cy="46166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</a:rPr>
              <a:t>Dan </a:t>
            </a:r>
            <a:r>
              <a:rPr lang="en-US" sz="2400" dirty="0" err="1" smtClean="0">
                <a:solidFill>
                  <a:schemeClr val="bg1">
                    <a:lumMod val="65000"/>
                  </a:schemeClr>
                </a:solidFill>
              </a:rPr>
              <a:t>Margalit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503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xmlns:p14="http://schemas.microsoft.com/office/powerpoint/2010/main" spd="slow" advTm="100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1F497D"/>
                </a:solidFill>
              </a:rPr>
              <a:t>Agol</a:t>
            </a:r>
            <a:r>
              <a:rPr lang="en-US" dirty="0" smtClean="0">
                <a:solidFill>
                  <a:srgbClr val="1F497D"/>
                </a:solidFill>
              </a:rPr>
              <a:t> Cycles</a:t>
            </a:r>
            <a:endParaRPr lang="en-US" dirty="0">
              <a:solidFill>
                <a:srgbClr val="1F497D"/>
              </a:solidFill>
            </a:endParaRPr>
          </a:p>
        </p:txBody>
      </p:sp>
      <p:pic>
        <p:nvPicPr>
          <p:cNvPr id="5" name="Content Placeholder 4" descr="agolF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cxnSp>
        <p:nvCxnSpPr>
          <p:cNvPr id="6" name="Straight Arrow Connector 5"/>
          <p:cNvCxnSpPr/>
          <p:nvPr/>
        </p:nvCxnSpPr>
        <p:spPr>
          <a:xfrm flipV="1">
            <a:off x="2874210" y="5618164"/>
            <a:ext cx="254001" cy="5079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0439" y="220892"/>
            <a:ext cx="1807256" cy="46166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</a:rPr>
              <a:t>Dan </a:t>
            </a:r>
            <a:r>
              <a:rPr lang="en-US" sz="2400" dirty="0" err="1" smtClean="0">
                <a:solidFill>
                  <a:schemeClr val="bg1">
                    <a:lumMod val="65000"/>
                  </a:schemeClr>
                </a:solidFill>
              </a:rPr>
              <a:t>Margalit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356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xmlns:p14="http://schemas.microsoft.com/office/powerpoint/2010/main" spd="slow" advTm="100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3" descr="agolG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457200" y="1600200"/>
            <a:ext cx="8229600" cy="45259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1F497D"/>
                </a:solidFill>
              </a:rPr>
              <a:t>Agol</a:t>
            </a:r>
            <a:r>
              <a:rPr lang="en-US" dirty="0" smtClean="0">
                <a:solidFill>
                  <a:srgbClr val="1F497D"/>
                </a:solidFill>
              </a:rPr>
              <a:t> Cycles</a:t>
            </a:r>
            <a:endParaRPr lang="en-US" dirty="0">
              <a:solidFill>
                <a:srgbClr val="1F497D"/>
              </a:solidFill>
            </a:endParaRPr>
          </a:p>
        </p:txBody>
      </p:sp>
      <p:pic>
        <p:nvPicPr>
          <p:cNvPr id="4" name="Content Placeholder 3" descr="agolG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cxnSp>
        <p:nvCxnSpPr>
          <p:cNvPr id="7" name="Straight Arrow Connector 6"/>
          <p:cNvCxnSpPr/>
          <p:nvPr/>
        </p:nvCxnSpPr>
        <p:spPr>
          <a:xfrm>
            <a:off x="2553368" y="3088105"/>
            <a:ext cx="334211" cy="2406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4064000" y="4264526"/>
            <a:ext cx="93579" cy="4812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7527" y="4975856"/>
            <a:ext cx="21381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6"/>
                </a:solidFill>
              </a:rPr>
              <a:t>We have entered the </a:t>
            </a:r>
            <a:r>
              <a:rPr lang="en-US" sz="3200" dirty="0" err="1" smtClean="0">
                <a:solidFill>
                  <a:schemeClr val="accent6"/>
                </a:solidFill>
              </a:rPr>
              <a:t>Agol</a:t>
            </a:r>
            <a:r>
              <a:rPr lang="en-US" sz="3200" dirty="0" smtClean="0">
                <a:solidFill>
                  <a:schemeClr val="accent6"/>
                </a:solidFill>
              </a:rPr>
              <a:t> cycle!</a:t>
            </a: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0439" y="220892"/>
            <a:ext cx="1807256" cy="46166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</a:rPr>
              <a:t>Dan </a:t>
            </a:r>
            <a:r>
              <a:rPr lang="en-US" sz="2400" dirty="0" err="1" smtClean="0">
                <a:solidFill>
                  <a:schemeClr val="bg1">
                    <a:lumMod val="65000"/>
                  </a:schemeClr>
                </a:solidFill>
              </a:rPr>
              <a:t>Margalit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857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.33333 -0.216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67" y="-1081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1F497D"/>
                </a:solidFill>
              </a:rPr>
              <a:t>Agol</a:t>
            </a:r>
            <a:r>
              <a:rPr lang="en-US" dirty="0" smtClean="0">
                <a:solidFill>
                  <a:srgbClr val="1F497D"/>
                </a:solidFill>
              </a:rPr>
              <a:t> Cycles</a:t>
            </a:r>
            <a:endParaRPr lang="en-US" dirty="0">
              <a:solidFill>
                <a:srgbClr val="1F497D"/>
              </a:solidFill>
            </a:endParaRPr>
          </a:p>
        </p:txBody>
      </p:sp>
      <p:pic>
        <p:nvPicPr>
          <p:cNvPr id="5" name="Content Placeholder 4" descr="agolH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pic>
        <p:nvPicPr>
          <p:cNvPr id="6" name="Content Placeholder 3" descr="agolG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651" r="4791"/>
          <a:stretch/>
        </p:blipFill>
        <p:spPr>
          <a:xfrm>
            <a:off x="6368296" y="1259304"/>
            <a:ext cx="2267712" cy="220472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4638842" y="4785895"/>
            <a:ext cx="307474" cy="4010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5154865" y="3490760"/>
            <a:ext cx="286082" cy="508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0439" y="220892"/>
            <a:ext cx="1807256" cy="46166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</a:rPr>
              <a:t>Dan </a:t>
            </a:r>
            <a:r>
              <a:rPr lang="en-US" sz="2400" dirty="0" err="1" smtClean="0">
                <a:solidFill>
                  <a:schemeClr val="bg1">
                    <a:lumMod val="65000"/>
                  </a:schemeClr>
                </a:solidFill>
              </a:rPr>
              <a:t>Margalit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65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these slides, we saw: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precisely-stated theorem</a:t>
            </a:r>
          </a:p>
          <a:p>
            <a:r>
              <a:rPr lang="en-US" dirty="0" smtClean="0"/>
              <a:t>Math notation that didn’t overwhelm</a:t>
            </a:r>
          </a:p>
          <a:p>
            <a:r>
              <a:rPr lang="en-US" dirty="0" smtClean="0"/>
              <a:t>Many images</a:t>
            </a:r>
          </a:p>
          <a:p>
            <a:r>
              <a:rPr lang="en-US" dirty="0" smtClean="0"/>
              <a:t>A concrete example</a:t>
            </a:r>
          </a:p>
          <a:p>
            <a:r>
              <a:rPr lang="en-US" dirty="0" smtClean="0"/>
              <a:t>Animation</a:t>
            </a:r>
          </a:p>
          <a:p>
            <a:r>
              <a:rPr lang="en-US" dirty="0" smtClean="0"/>
              <a:t>Panache!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67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nal bad slides (dragged)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raid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51393" y="22225"/>
            <a:ext cx="468947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439" y="220892"/>
            <a:ext cx="1516611" cy="46166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</a:rPr>
              <a:t>Nick Salter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18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ReBesQaLJt7dEhX2ks7zw-head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878" y="140007"/>
            <a:ext cx="5686338" cy="1474507"/>
          </a:xfrm>
          <a:prstGeom prst="rect">
            <a:avLst/>
          </a:prstGeom>
        </p:spPr>
      </p:pic>
      <p:pic>
        <p:nvPicPr>
          <p:cNvPr id="5" name="Picture 4" descr="Screen Shot 2016-06-04 at 11.01.1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5580"/>
            <a:ext cx="9144000" cy="505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94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0439" y="220892"/>
            <a:ext cx="1737224" cy="46166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</a:rPr>
              <a:t>Justin Lanier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Picture 2" descr="gifsmos (1)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167" y="418239"/>
            <a:ext cx="5092396" cy="50923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83655" y="5510635"/>
            <a:ext cx="27994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g</a:t>
            </a:r>
            <a:r>
              <a:rPr lang="en-US" sz="4000" dirty="0" smtClean="0"/>
              <a:t>ifsmos.com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4074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36730" y="2702943"/>
            <a:ext cx="38791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/>
              <a:t>Sozi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08358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</TotalTime>
  <Words>361</Words>
  <Application>Microsoft Office PowerPoint</Application>
  <PresentationFormat>On-screen Show (4:3)</PresentationFormat>
  <Paragraphs>142</Paragraphs>
  <Slides>46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Arial</vt:lpstr>
      <vt:lpstr>Calibri</vt:lpstr>
      <vt:lpstr>Office Theme</vt:lpstr>
      <vt:lpstr>Beamer and Inkscape</vt:lpstr>
      <vt:lpstr>PowerPoint Presentation</vt:lpstr>
      <vt:lpstr>PowerPoint Presentation</vt:lpstr>
      <vt:lpstr>PowerPoint Presentation</vt:lpstr>
      <vt:lpstr>PowerPoint Presentation</vt:lpstr>
      <vt:lpstr>Today:</vt:lpstr>
      <vt:lpstr>Today: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Agol Cycles</vt:lpstr>
      <vt:lpstr>Agol Cycles</vt:lpstr>
      <vt:lpstr>Agol Cycles</vt:lpstr>
      <vt:lpstr>Agol Cycles</vt:lpstr>
      <vt:lpstr>Agol Cycles</vt:lpstr>
      <vt:lpstr>Agol Cycles</vt:lpstr>
      <vt:lpstr>Agol Cycles</vt:lpstr>
      <vt:lpstr>Agol Cycles</vt:lpstr>
      <vt:lpstr>Agol Cycles</vt:lpstr>
      <vt:lpstr>In these slides, we saw: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Saint Ann's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Beamer and Inkscape</dc:title>
  <dc:creator>Justin Lanier</dc:creator>
  <cp:lastModifiedBy>Lanier, Justin D</cp:lastModifiedBy>
  <cp:revision>47</cp:revision>
  <dcterms:created xsi:type="dcterms:W3CDTF">2016-06-04T13:15:40Z</dcterms:created>
  <dcterms:modified xsi:type="dcterms:W3CDTF">2016-06-05T17:25:48Z</dcterms:modified>
</cp:coreProperties>
</file>